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2" r:id="rId8"/>
    <p:sldId id="261"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35A0CE-196F-4BB9-AAF1-7ADA04713E7E}"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C1DBC-4E43-4464-A74A-6C3B28C7BBA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35A0CE-196F-4BB9-AAF1-7ADA04713E7E}"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C1DBC-4E43-4464-A74A-6C3B28C7BBA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35A0CE-196F-4BB9-AAF1-7ADA04713E7E}"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C1DBC-4E43-4464-A74A-6C3B28C7BBA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35A0CE-196F-4BB9-AAF1-7ADA04713E7E}"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C1DBC-4E43-4464-A74A-6C3B28C7BBA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35A0CE-196F-4BB9-AAF1-7ADA04713E7E}"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C1DBC-4E43-4464-A74A-6C3B28C7BBA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735A0CE-196F-4BB9-AAF1-7ADA04713E7E}" type="datetimeFigureOut">
              <a:rPr lang="en-US" smtClean="0"/>
              <a:pPr/>
              <a:t>12/1/2010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1C1DBC-4E43-4464-A74A-6C3B28C7BBA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35A0CE-196F-4BB9-AAF1-7ADA04713E7E}" type="datetimeFigureOut">
              <a:rPr lang="en-US" smtClean="0"/>
              <a:pPr/>
              <a:t>12/1/2010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1C1DBC-4E43-4464-A74A-6C3B28C7BBA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35A0CE-196F-4BB9-AAF1-7ADA04713E7E}" type="datetimeFigureOut">
              <a:rPr lang="en-US" smtClean="0"/>
              <a:pPr/>
              <a:t>12/1/2010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1C1DBC-4E43-4464-A74A-6C3B28C7BBA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35A0CE-196F-4BB9-AAF1-7ADA04713E7E}" type="datetimeFigureOut">
              <a:rPr lang="en-US" smtClean="0"/>
              <a:pPr/>
              <a:t>12/1/2010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1C1DBC-4E43-4464-A74A-6C3B28C7BBA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35A0CE-196F-4BB9-AAF1-7ADA04713E7E}" type="datetimeFigureOut">
              <a:rPr lang="en-US" smtClean="0"/>
              <a:pPr/>
              <a:t>12/1/2010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1C1DBC-4E43-4464-A74A-6C3B28C7BBA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35A0CE-196F-4BB9-AAF1-7ADA04713E7E}" type="datetimeFigureOut">
              <a:rPr lang="en-US" smtClean="0"/>
              <a:pPr/>
              <a:t>12/1/2010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1C1DBC-4E43-4464-A74A-6C3B28C7BBA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35A0CE-196F-4BB9-AAF1-7ADA04713E7E}" type="datetimeFigureOut">
              <a:rPr lang="en-US" smtClean="0"/>
              <a:pPr/>
              <a:t>12/1/2010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1C1DBC-4E43-4464-A74A-6C3B28C7BBA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5.wav"/><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5.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1470025"/>
          </a:xfrm>
        </p:spPr>
        <p:txBody>
          <a:bodyPr>
            <a:normAutofit fontScale="90000"/>
            <a:scene3d>
              <a:camera prst="orthographicFront"/>
              <a:lightRig rig="threePt" dir="t"/>
            </a:scene3d>
            <a:sp3d prstMaterial="metal"/>
          </a:bodyPr>
          <a:lstStyle/>
          <a:p>
            <a:r>
              <a:rPr lang="en-US" dirty="0" smtClean="0">
                <a:solidFill>
                  <a:srgbClr val="FFFF00"/>
                </a:solidFill>
                <a:latin typeface="Gungsuh" pitchFamily="18" charset="-127"/>
                <a:ea typeface="Gungsuh" pitchFamily="18" charset="-127"/>
              </a:rPr>
              <a:t>War Propaganda from WWII</a:t>
            </a:r>
            <a:br>
              <a:rPr lang="en-US" dirty="0" smtClean="0">
                <a:solidFill>
                  <a:srgbClr val="FFFF00"/>
                </a:solidFill>
                <a:latin typeface="Gungsuh" pitchFamily="18" charset="-127"/>
                <a:ea typeface="Gungsuh" pitchFamily="18" charset="-127"/>
              </a:rPr>
            </a:br>
            <a:r>
              <a:rPr lang="en-US" dirty="0" smtClean="0">
                <a:solidFill>
                  <a:srgbClr val="FFFF00"/>
                </a:solidFill>
                <a:latin typeface="Gungsuh" pitchFamily="18" charset="-127"/>
                <a:ea typeface="Gungsuh" pitchFamily="18" charset="-127"/>
              </a:rPr>
              <a:t>By: Greg Perry</a:t>
            </a:r>
            <a:endParaRPr lang="en-US" dirty="0">
              <a:solidFill>
                <a:srgbClr val="FFFF00"/>
              </a:solidFill>
            </a:endParaRPr>
          </a:p>
        </p:txBody>
      </p:sp>
      <p:pic>
        <p:nvPicPr>
          <p:cNvPr id="4" name="Picture 2"/>
          <p:cNvPicPr>
            <a:picLocks noGrp="1" noChangeAspect="1" noChangeArrowheads="1"/>
          </p:cNvPicPr>
          <p:nvPr>
            <p:ph idx="1"/>
          </p:nvPr>
        </p:nvPicPr>
        <p:blipFill>
          <a:blip r:embed="rId3" cstate="print"/>
          <a:srcRect/>
          <a:stretch>
            <a:fillRect/>
          </a:stretch>
        </p:blipFill>
        <p:spPr bwMode="auto">
          <a:xfrm>
            <a:off x="1714500" y="1720056"/>
            <a:ext cx="5715000" cy="4286250"/>
          </a:xfrm>
          <a:prstGeom prst="rect">
            <a:avLst/>
          </a:prstGeom>
          <a:noFill/>
          <a:ln w="9525">
            <a:noFill/>
            <a:miter lim="800000"/>
            <a:headEnd/>
            <a:tailEnd/>
          </a:ln>
          <a:effectLst/>
        </p:spPr>
      </p:pic>
    </p:spTree>
  </p:cSld>
  <p:clrMapOvr>
    <a:masterClrMapping/>
  </p:clrMapOvr>
  <p:transition spd="med">
    <p:newsflash/>
    <p:sndAc>
      <p:stSnd loop="1">
        <p:snd r:embed="rId2" name="type.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3352800" cy="4800600"/>
          </a:xfrm>
        </p:spPr>
        <p:txBody>
          <a:bodyPr>
            <a:normAutofit fontScale="92500" lnSpcReduction="20000"/>
          </a:bodyPr>
          <a:lstStyle/>
          <a:p>
            <a:r>
              <a:rPr lang="en-US" dirty="0" smtClean="0">
                <a:solidFill>
                  <a:srgbClr val="FFFF00"/>
                </a:solidFill>
                <a:latin typeface="Batang" pitchFamily="18" charset="-127"/>
                <a:ea typeface="Batang" pitchFamily="18" charset="-127"/>
              </a:rPr>
              <a:t>World War II has many fascinating artworks. Most of these artworks became posters and used to get peoples attention on the war.</a:t>
            </a:r>
            <a:endParaRPr lang="en-US" dirty="0">
              <a:solidFill>
                <a:srgbClr val="FFFF00"/>
              </a:solidFill>
              <a:latin typeface="Batang" pitchFamily="18" charset="-127"/>
              <a:ea typeface="Batang" pitchFamily="18" charset="-127"/>
            </a:endParaRPr>
          </a:p>
        </p:txBody>
      </p:sp>
      <p:pic>
        <p:nvPicPr>
          <p:cNvPr id="3074" name="Picture 2"/>
          <p:cNvPicPr>
            <a:picLocks noChangeAspect="1" noChangeArrowheads="1"/>
          </p:cNvPicPr>
          <p:nvPr/>
        </p:nvPicPr>
        <p:blipFill>
          <a:blip r:embed="rId3" cstate="print"/>
          <a:srcRect/>
          <a:stretch>
            <a:fillRect/>
          </a:stretch>
        </p:blipFill>
        <p:spPr bwMode="auto">
          <a:xfrm>
            <a:off x="3886200" y="1600200"/>
            <a:ext cx="4800600" cy="4953000"/>
          </a:xfrm>
          <a:prstGeom prst="rect">
            <a:avLst/>
          </a:prstGeom>
          <a:noFill/>
          <a:ln w="9525">
            <a:noFill/>
            <a:miter lim="800000"/>
            <a:headEnd/>
            <a:tailEnd/>
          </a:ln>
          <a:effectLst/>
        </p:spPr>
      </p:pic>
    </p:spTree>
  </p:cSld>
  <p:clrMapOvr>
    <a:masterClrMapping/>
  </p:clrMapOvr>
  <p:transition spd="med">
    <p:wedge/>
    <p:sndAc>
      <p:stSnd loop="1">
        <p:snd r:embed="rId2" name="hammer.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752600"/>
          </a:xfrm>
        </p:spPr>
        <p:txBody>
          <a:bodyPr>
            <a:normAutofit/>
          </a:bodyPr>
          <a:lstStyle/>
          <a:p>
            <a:r>
              <a:rPr lang="en-US" sz="3600" dirty="0" smtClean="0">
                <a:solidFill>
                  <a:srgbClr val="FFFF00"/>
                </a:solidFill>
                <a:latin typeface="LilyUPC" pitchFamily="34" charset="-34"/>
                <a:cs typeface="LilyUPC" pitchFamily="34" charset="-34"/>
              </a:rPr>
              <a:t>Some of these propaganda posters are aggressive and to the point. Like this one below states that in order to keep our  boys safe then do your job.</a:t>
            </a:r>
            <a:endParaRPr lang="en-US" sz="3600" dirty="0">
              <a:solidFill>
                <a:srgbClr val="FFFF00"/>
              </a:solidFill>
              <a:latin typeface="LilyUPC" pitchFamily="34" charset="-34"/>
              <a:cs typeface="LilyUPC" pitchFamily="34" charset="-34"/>
            </a:endParaRPr>
          </a:p>
        </p:txBody>
      </p:sp>
      <p:pic>
        <p:nvPicPr>
          <p:cNvPr id="2050" name="Picture 2"/>
          <p:cNvPicPr>
            <a:picLocks noGrp="1" noChangeAspect="1" noChangeArrowheads="1"/>
          </p:cNvPicPr>
          <p:nvPr>
            <p:ph idx="1"/>
          </p:nvPr>
        </p:nvPicPr>
        <p:blipFill>
          <a:blip r:embed="rId3" cstate="print"/>
          <a:srcRect/>
          <a:stretch>
            <a:fillRect/>
          </a:stretch>
        </p:blipFill>
        <p:spPr bwMode="auto">
          <a:xfrm>
            <a:off x="152400" y="2286000"/>
            <a:ext cx="5943600" cy="4419600"/>
          </a:xfrm>
          <a:prstGeom prst="rect">
            <a:avLst/>
          </a:prstGeom>
          <a:noFill/>
          <a:ln w="9525">
            <a:noFill/>
            <a:miter lim="800000"/>
            <a:headEnd/>
            <a:tailEnd/>
          </a:ln>
          <a:effectLst/>
        </p:spPr>
      </p:pic>
      <p:sp>
        <p:nvSpPr>
          <p:cNvPr id="6" name="TextBox 5"/>
          <p:cNvSpPr txBox="1"/>
          <p:nvPr/>
        </p:nvSpPr>
        <p:spPr>
          <a:xfrm>
            <a:off x="6248400" y="2362200"/>
            <a:ext cx="2667000" cy="4401205"/>
          </a:xfrm>
          <a:prstGeom prst="rect">
            <a:avLst/>
          </a:prstGeom>
          <a:noFill/>
        </p:spPr>
        <p:txBody>
          <a:bodyPr wrap="square" rtlCol="0">
            <a:spAutoFit/>
          </a:bodyPr>
          <a:lstStyle/>
          <a:p>
            <a:r>
              <a:rPr lang="en-US" sz="2800" dirty="0" smtClean="0">
                <a:solidFill>
                  <a:srgbClr val="FF0000"/>
                </a:solidFill>
              </a:rPr>
              <a:t>A poster like this could make someone feel responsible for someone else's behalf, and could cause the person to gain a since of pride or depression.</a:t>
            </a:r>
            <a:endParaRPr lang="en-US" sz="2800" dirty="0">
              <a:solidFill>
                <a:srgbClr val="FF0000"/>
              </a:solidFill>
            </a:endParaRPr>
          </a:p>
        </p:txBody>
      </p:sp>
    </p:spTree>
  </p:cSld>
  <p:clrMapOvr>
    <a:masterClrMapping/>
  </p:clrMapOvr>
  <p:transition>
    <p:wheel/>
    <p:sndAc>
      <p:stSnd loop="1">
        <p:snd r:embed="rId2" name="camera.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Some propaganda posters were mint to create a sense of pride in the people who looked upon them.</a:t>
            </a:r>
            <a:endParaRPr lang="en-US" dirty="0">
              <a:solidFill>
                <a:srgbClr val="FF0000"/>
              </a:solidFill>
            </a:endParaRPr>
          </a:p>
        </p:txBody>
      </p:sp>
      <p:pic>
        <p:nvPicPr>
          <p:cNvPr id="4" name="Content Placeholder 3" descr="man_the_guns.jpg"/>
          <p:cNvPicPr>
            <a:picLocks noGrp="1" noChangeAspect="1"/>
          </p:cNvPicPr>
          <p:nvPr>
            <p:ph idx="1"/>
          </p:nvPr>
        </p:nvPicPr>
        <p:blipFill>
          <a:blip r:embed="rId3" cstate="print"/>
          <a:stretch>
            <a:fillRect/>
          </a:stretch>
        </p:blipFill>
        <p:spPr>
          <a:xfrm>
            <a:off x="533400" y="1828800"/>
            <a:ext cx="2978696" cy="4525963"/>
          </a:xfrm>
        </p:spPr>
      </p:pic>
      <p:sp>
        <p:nvSpPr>
          <p:cNvPr id="5" name="TextBox 4"/>
          <p:cNvSpPr txBox="1"/>
          <p:nvPr/>
        </p:nvSpPr>
        <p:spPr>
          <a:xfrm>
            <a:off x="4495800" y="1828800"/>
            <a:ext cx="4114800" cy="4401205"/>
          </a:xfrm>
          <a:prstGeom prst="rect">
            <a:avLst/>
          </a:prstGeom>
          <a:noFill/>
        </p:spPr>
        <p:txBody>
          <a:bodyPr wrap="square" rtlCol="0">
            <a:spAutoFit/>
          </a:bodyPr>
          <a:lstStyle/>
          <a:p>
            <a:r>
              <a:rPr lang="en-US" sz="4000" dirty="0" smtClean="0">
                <a:solidFill>
                  <a:srgbClr val="FFFF00"/>
                </a:solidFill>
              </a:rPr>
              <a:t>A poster like this one here helped to make men feel like it was their duty to enlist into the military to do their part.</a:t>
            </a:r>
            <a:endParaRPr lang="en-US" sz="4000" dirty="0">
              <a:solidFill>
                <a:srgbClr val="FFFF00"/>
              </a:solidFill>
            </a:endParaRPr>
          </a:p>
        </p:txBody>
      </p:sp>
    </p:spTree>
  </p:cSld>
  <p:clrMapOvr>
    <a:masterClrMapping/>
  </p:clrMapOvr>
  <p:transition spd="med">
    <p:circle/>
    <p:sndAc>
      <p:stSnd>
        <p:snd r:embed="rId2" name="explode.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solidFill>
                  <a:srgbClr val="FFFF00"/>
                </a:solidFill>
                <a:latin typeface="Gungsuh" pitchFamily="18" charset="-127"/>
                <a:ea typeface="Gungsuh" pitchFamily="18" charset="-127"/>
              </a:rPr>
              <a:t>Chart on Propaganda Use in Past American Wars:</a:t>
            </a:r>
            <a:endParaRPr lang="en-US" sz="2000" dirty="0">
              <a:solidFill>
                <a:srgbClr val="FFFF00"/>
              </a:solidFill>
              <a:latin typeface="Gungsuh" pitchFamily="18" charset="-127"/>
              <a:ea typeface="Gungsuh" pitchFamily="18" charset="-127"/>
            </a:endParaRPr>
          </a:p>
        </p:txBody>
      </p:sp>
      <p:pic>
        <p:nvPicPr>
          <p:cNvPr id="2051" name="Picture 3"/>
          <p:cNvPicPr>
            <a:picLocks noGrp="1" noChangeAspect="1" noChangeArrowheads="1"/>
          </p:cNvPicPr>
          <p:nvPr>
            <p:ph idx="1"/>
          </p:nvPr>
        </p:nvPicPr>
        <p:blipFill>
          <a:blip r:embed="rId3"/>
          <a:srcRect/>
          <a:stretch>
            <a:fillRect/>
          </a:stretch>
        </p:blipFill>
        <p:spPr bwMode="auto">
          <a:xfrm>
            <a:off x="152400" y="2362200"/>
            <a:ext cx="5562600" cy="4181475"/>
          </a:xfrm>
          <a:prstGeom prst="rect">
            <a:avLst/>
          </a:prstGeom>
          <a:noFill/>
          <a:ln w="9525">
            <a:noFill/>
            <a:miter lim="800000"/>
            <a:headEnd/>
            <a:tailEnd/>
          </a:ln>
          <a:effectLst/>
        </p:spPr>
      </p:pic>
      <p:sp>
        <p:nvSpPr>
          <p:cNvPr id="10" name="TextBox 9"/>
          <p:cNvSpPr txBox="1"/>
          <p:nvPr/>
        </p:nvSpPr>
        <p:spPr>
          <a:xfrm>
            <a:off x="5715000" y="1676400"/>
            <a:ext cx="3200400" cy="5170646"/>
          </a:xfrm>
          <a:prstGeom prst="rect">
            <a:avLst/>
          </a:prstGeom>
          <a:noFill/>
        </p:spPr>
        <p:txBody>
          <a:bodyPr wrap="square" rtlCol="0">
            <a:spAutoFit/>
          </a:bodyPr>
          <a:lstStyle/>
          <a:p>
            <a:r>
              <a:rPr lang="en-US" sz="3000" u="sng" dirty="0" smtClean="0">
                <a:solidFill>
                  <a:srgbClr val="FF0000"/>
                </a:solidFill>
              </a:rPr>
              <a:t>Black: </a:t>
            </a:r>
            <a:r>
              <a:rPr lang="en-US" sz="3000" dirty="0" smtClean="0">
                <a:solidFill>
                  <a:srgbClr val="FF0000"/>
                </a:solidFill>
              </a:rPr>
              <a:t>Others</a:t>
            </a:r>
          </a:p>
          <a:p>
            <a:r>
              <a:rPr lang="en-US" sz="3000" u="sng" dirty="0" smtClean="0">
                <a:solidFill>
                  <a:srgbClr val="FF0000"/>
                </a:solidFill>
              </a:rPr>
              <a:t>Green: </a:t>
            </a:r>
            <a:r>
              <a:rPr lang="en-US" sz="3000" dirty="0" smtClean="0">
                <a:solidFill>
                  <a:srgbClr val="FF0000"/>
                </a:solidFill>
              </a:rPr>
              <a:t>Iraq Wars Combined</a:t>
            </a:r>
          </a:p>
          <a:p>
            <a:r>
              <a:rPr lang="en-US" sz="3000" u="sng" dirty="0" smtClean="0">
                <a:solidFill>
                  <a:srgbClr val="FF0000"/>
                </a:solidFill>
              </a:rPr>
              <a:t>Light Blue: </a:t>
            </a:r>
            <a:r>
              <a:rPr lang="en-US" sz="3000" dirty="0" smtClean="0">
                <a:solidFill>
                  <a:srgbClr val="FF0000"/>
                </a:solidFill>
              </a:rPr>
              <a:t>Cold War</a:t>
            </a:r>
          </a:p>
          <a:p>
            <a:r>
              <a:rPr lang="en-US" sz="3000" u="sng" dirty="0" smtClean="0">
                <a:solidFill>
                  <a:srgbClr val="FF0000"/>
                </a:solidFill>
              </a:rPr>
              <a:t>Yellow: </a:t>
            </a:r>
            <a:r>
              <a:rPr lang="en-US" sz="3000" dirty="0" smtClean="0">
                <a:solidFill>
                  <a:srgbClr val="FF0000"/>
                </a:solidFill>
              </a:rPr>
              <a:t>Korean War</a:t>
            </a:r>
          </a:p>
          <a:p>
            <a:r>
              <a:rPr lang="en-US" sz="3000" u="sng" dirty="0" smtClean="0">
                <a:solidFill>
                  <a:srgbClr val="FF0000"/>
                </a:solidFill>
              </a:rPr>
              <a:t>Red: </a:t>
            </a:r>
            <a:r>
              <a:rPr lang="en-US" sz="3000" dirty="0" smtClean="0">
                <a:solidFill>
                  <a:srgbClr val="FF0000"/>
                </a:solidFill>
              </a:rPr>
              <a:t>Vietnam</a:t>
            </a:r>
          </a:p>
          <a:p>
            <a:r>
              <a:rPr lang="en-US" sz="3000" u="sng" dirty="0" smtClean="0">
                <a:solidFill>
                  <a:srgbClr val="FF0000"/>
                </a:solidFill>
              </a:rPr>
              <a:t>Blue: </a:t>
            </a:r>
            <a:r>
              <a:rPr lang="en-US" sz="3000" dirty="0" smtClean="0">
                <a:solidFill>
                  <a:srgbClr val="FF0000"/>
                </a:solidFill>
              </a:rPr>
              <a:t>First World War</a:t>
            </a:r>
          </a:p>
          <a:p>
            <a:r>
              <a:rPr lang="en-US" sz="3000" u="sng" dirty="0" smtClean="0">
                <a:solidFill>
                  <a:srgbClr val="FF0000"/>
                </a:solidFill>
              </a:rPr>
              <a:t>Dark Red: </a:t>
            </a:r>
            <a:r>
              <a:rPr lang="en-US" sz="3000" dirty="0" smtClean="0">
                <a:solidFill>
                  <a:srgbClr val="FF0000"/>
                </a:solidFill>
              </a:rPr>
              <a:t>Second World War. </a:t>
            </a:r>
            <a:endParaRPr lang="en-US" sz="3000" dirty="0">
              <a:solidFill>
                <a:srgbClr val="FF0000"/>
              </a:solidFill>
            </a:endParaRPr>
          </a:p>
        </p:txBody>
      </p:sp>
    </p:spTree>
  </p:cSld>
  <p:clrMapOvr>
    <a:masterClrMapping/>
  </p:clrMapOvr>
  <p:transition spd="med">
    <p:dissolve/>
    <p:sndAc>
      <p:stSnd>
        <p:snd r:embed="rId2" name="bomb.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oviet_poster_Soldier_save_me_from_slavery.jpg"/>
          <p:cNvPicPr>
            <a:picLocks noGrp="1" noChangeAspect="1"/>
          </p:cNvPicPr>
          <p:nvPr>
            <p:ph idx="1"/>
          </p:nvPr>
        </p:nvPicPr>
        <p:blipFill>
          <a:blip r:embed="rId3" cstate="print"/>
          <a:stretch>
            <a:fillRect/>
          </a:stretch>
        </p:blipFill>
        <p:spPr>
          <a:xfrm>
            <a:off x="5562600" y="228600"/>
            <a:ext cx="3297605" cy="6400800"/>
          </a:xfrm>
          <a:prstGeom prst="rect">
            <a:avLst/>
          </a:prstGeom>
          <a:ln>
            <a:noFill/>
          </a:ln>
          <a:effectLst>
            <a:outerShdw blurRad="184150" dist="241300" dir="11520000" sx="110000" sy="110000" algn="ctr">
              <a:srgbClr val="000000">
                <a:alpha val="18000"/>
              </a:srgbClr>
            </a:outerShdw>
            <a:softEdge rad="112500"/>
          </a:effectLst>
          <a:scene3d>
            <a:camera prst="orthographicFront"/>
            <a:lightRig rig="flood" dir="t">
              <a:rot lat="0" lon="0" rev="13800000"/>
            </a:lightRig>
          </a:scene3d>
          <a:sp3d extrusionH="107950" prstMaterial="plastic">
            <a:bevelT w="82550" h="63500" prst="divot"/>
            <a:bevelB/>
          </a:sp3d>
        </p:spPr>
      </p:pic>
      <p:sp>
        <p:nvSpPr>
          <p:cNvPr id="5" name="TextBox 4"/>
          <p:cNvSpPr txBox="1"/>
          <p:nvPr/>
        </p:nvSpPr>
        <p:spPr>
          <a:xfrm>
            <a:off x="381000" y="1371600"/>
            <a:ext cx="4724400" cy="1477328"/>
          </a:xfrm>
          <a:prstGeom prst="rect">
            <a:avLst/>
          </a:prstGeom>
          <a:noFill/>
        </p:spPr>
        <p:txBody>
          <a:bodyPr wrap="square" rtlCol="0">
            <a:spAutoFit/>
          </a:bodyPr>
          <a:lstStyle/>
          <a:p>
            <a:r>
              <a:rPr lang="en-US" dirty="0" smtClean="0">
                <a:solidFill>
                  <a:srgbClr val="FF0000"/>
                </a:solidFill>
                <a:latin typeface="Aharoni" pitchFamily="2" charset="-79"/>
                <a:cs typeface="Aharoni" pitchFamily="2" charset="-79"/>
              </a:rPr>
              <a:t>These are Soviet Propaganda Posters the one on the right reads in Russian “Please Soldier, Save Me From Slavery.” While the one on the bottom reads “Fight for the Red Army and Save Us.”</a:t>
            </a:r>
            <a:endParaRPr lang="en-US" dirty="0">
              <a:solidFill>
                <a:srgbClr val="FF0000"/>
              </a:solidFill>
              <a:latin typeface="Aharoni" pitchFamily="2" charset="-79"/>
              <a:cs typeface="Aharoni" pitchFamily="2" charset="-79"/>
            </a:endParaRPr>
          </a:p>
        </p:txBody>
      </p:sp>
      <p:sp>
        <p:nvSpPr>
          <p:cNvPr id="6" name="TextBox 5"/>
          <p:cNvSpPr txBox="1"/>
          <p:nvPr/>
        </p:nvSpPr>
        <p:spPr>
          <a:xfrm>
            <a:off x="457200" y="152400"/>
            <a:ext cx="4038600" cy="1200329"/>
          </a:xfrm>
          <a:prstGeom prst="rect">
            <a:avLst/>
          </a:prstGeom>
          <a:noFill/>
        </p:spPr>
        <p:txBody>
          <a:bodyPr wrap="square" rtlCol="0">
            <a:spAutoFit/>
          </a:bodyPr>
          <a:lstStyle/>
          <a:p>
            <a:r>
              <a:rPr lang="en-US" sz="2400" dirty="0" smtClean="0">
                <a:solidFill>
                  <a:srgbClr val="FFFF00"/>
                </a:solidFill>
              </a:rPr>
              <a:t>Propaganda Poster were not just popular in America but also in all the countries. </a:t>
            </a:r>
            <a:endParaRPr lang="en-US" sz="2400" dirty="0">
              <a:solidFill>
                <a:srgbClr val="FFFF00"/>
              </a:solidFill>
            </a:endParaRPr>
          </a:p>
        </p:txBody>
      </p:sp>
      <p:pic>
        <p:nvPicPr>
          <p:cNvPr id="7" name="Picture 6" descr="Red_Army_fighter_save_us.jpg"/>
          <p:cNvPicPr>
            <a:picLocks noChangeAspect="1"/>
          </p:cNvPicPr>
          <p:nvPr/>
        </p:nvPicPr>
        <p:blipFill>
          <a:blip r:embed="rId4" cstate="print"/>
          <a:stretch>
            <a:fillRect/>
          </a:stretch>
        </p:blipFill>
        <p:spPr>
          <a:xfrm>
            <a:off x="609600" y="2895600"/>
            <a:ext cx="4495800" cy="3790950"/>
          </a:xfrm>
          <a:prstGeom prst="rect">
            <a:avLst/>
          </a:prstGeom>
        </p:spPr>
      </p:pic>
    </p:spTree>
  </p:cSld>
  <p:clrMapOvr>
    <a:masterClrMapping/>
  </p:clrMapOvr>
  <p:transition spd="med">
    <p:fade/>
    <p:sndAc>
      <p:stSnd>
        <p:snd r:embed="rId2" name="bomb.wav" builtIn="1"/>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28600" y="152400"/>
            <a:ext cx="5943600" cy="6477000"/>
          </a:xfrm>
        </p:spPr>
      </p:pic>
      <p:sp>
        <p:nvSpPr>
          <p:cNvPr id="6" name="TextBox 5"/>
          <p:cNvSpPr txBox="1"/>
          <p:nvPr/>
        </p:nvSpPr>
        <p:spPr>
          <a:xfrm>
            <a:off x="6553200" y="152400"/>
            <a:ext cx="2209800" cy="6524863"/>
          </a:xfrm>
          <a:prstGeom prst="rect">
            <a:avLst/>
          </a:prstGeom>
          <a:noFill/>
        </p:spPr>
        <p:txBody>
          <a:bodyPr wrap="square" rtlCol="0">
            <a:spAutoFit/>
          </a:bodyPr>
          <a:lstStyle/>
          <a:p>
            <a:r>
              <a:rPr lang="en-US" sz="2200" dirty="0" smtClean="0">
                <a:solidFill>
                  <a:srgbClr val="FFFF00"/>
                </a:solidFill>
              </a:rPr>
              <a:t>This Poster is one of my favorites . It is a German Poster showing different aspects of Americans and American life and how it will destroy Germany. If you look close enough you can see the Ku-Klux Klan, Miss America, there is a Jewish flag, and other odd ball pics making up the American Machine.</a:t>
            </a:r>
            <a:endParaRPr lang="en-US" sz="2200" dirty="0">
              <a:solidFill>
                <a:srgbClr val="FFFF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xmlns="" val="0"/>
              </a:ext>
            </a:extLst>
          </a:blip>
          <a:stretch>
            <a:fillRect/>
          </a:stretch>
        </p:blipFill>
        <p:spPr>
          <a:xfrm>
            <a:off x="533400" y="304800"/>
            <a:ext cx="4038600" cy="6324600"/>
          </a:xfrm>
          <a:prstGeom prst="rect">
            <a:avLst/>
          </a:prstGeom>
        </p:spPr>
      </p:pic>
      <p:sp>
        <p:nvSpPr>
          <p:cNvPr id="6" name="Title 1"/>
          <p:cNvSpPr>
            <a:spLocks noGrp="1"/>
          </p:cNvSpPr>
          <p:nvPr>
            <p:ph type="title"/>
          </p:nvPr>
        </p:nvSpPr>
        <p:spPr>
          <a:xfrm>
            <a:off x="4648200" y="274638"/>
            <a:ext cx="4038600" cy="6430962"/>
          </a:xfrm>
        </p:spPr>
        <p:txBody>
          <a:bodyPr>
            <a:noAutofit/>
          </a:bodyPr>
          <a:lstStyle/>
          <a:p>
            <a:r>
              <a:rPr lang="en-US" sz="3800" dirty="0" smtClean="0">
                <a:solidFill>
                  <a:srgbClr val="FFFF00"/>
                </a:solidFill>
                <a:latin typeface="Aharoni" pitchFamily="2" charset="-79"/>
                <a:cs typeface="Aharoni" pitchFamily="2" charset="-79"/>
              </a:rPr>
              <a:t>This German Poster Illustrated to the German People that Nothing could stop and The passage reads that the defeat of Russia is coming at full force.</a:t>
            </a:r>
            <a:endParaRPr lang="en-US" sz="3800" dirty="0">
              <a:solidFill>
                <a:srgbClr val="FFFF00"/>
              </a:solidFill>
              <a:latin typeface="Aharoni" pitchFamily="2" charset="-79"/>
              <a:cs typeface="Aharoni" pitchFamily="2" charset="-79"/>
            </a:endParaRPr>
          </a:p>
        </p:txBody>
      </p:sp>
    </p:spTree>
  </p:cSld>
  <p:clrMapOvr>
    <a:masterClrMapping/>
  </p:clrMapOvr>
  <p:transition spd="med">
    <p:strips dir="ru"/>
    <p:sndAc>
      <p:stSnd>
        <p:snd r:embed="rId2" name="bomb.wav" builtIn="1"/>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76200" y="76200"/>
            <a:ext cx="3124200" cy="6781800"/>
          </a:xfrm>
        </p:spPr>
        <p:txBody>
          <a:bodyPr>
            <a:normAutofit fontScale="92500" lnSpcReduction="20000"/>
          </a:bodyPr>
          <a:lstStyle/>
          <a:p>
            <a:r>
              <a:rPr lang="en-US" b="1" dirty="0" smtClean="0">
                <a:solidFill>
                  <a:srgbClr val="FF0000"/>
                </a:solidFill>
                <a:latin typeface="Andalus" pitchFamily="2" charset="-78"/>
                <a:cs typeface="Andalus" pitchFamily="2" charset="-78"/>
              </a:rPr>
              <a:t>Mainly Most of World </a:t>
            </a:r>
            <a:r>
              <a:rPr lang="en-US" b="1" dirty="0">
                <a:solidFill>
                  <a:srgbClr val="FF0000"/>
                </a:solidFill>
                <a:latin typeface="Andalus" pitchFamily="2" charset="-78"/>
                <a:cs typeface="Andalus" pitchFamily="2" charset="-78"/>
              </a:rPr>
              <a:t>War II posters </a:t>
            </a:r>
            <a:r>
              <a:rPr lang="en-US" b="1" dirty="0" smtClean="0">
                <a:solidFill>
                  <a:srgbClr val="FF0000"/>
                </a:solidFill>
                <a:latin typeface="Andalus" pitchFamily="2" charset="-78"/>
                <a:cs typeface="Andalus" pitchFamily="2" charset="-78"/>
              </a:rPr>
              <a:t>were  </a:t>
            </a:r>
            <a:r>
              <a:rPr lang="en-US" b="1" dirty="0">
                <a:solidFill>
                  <a:srgbClr val="FF0000"/>
                </a:solidFill>
                <a:latin typeface="Andalus" pitchFamily="2" charset="-78"/>
                <a:cs typeface="Andalus" pitchFamily="2" charset="-78"/>
              </a:rPr>
              <a:t>the most hateful and racist in design history. </a:t>
            </a:r>
            <a:r>
              <a:rPr lang="en-US" b="1" dirty="0" smtClean="0">
                <a:solidFill>
                  <a:srgbClr val="FF0000"/>
                </a:solidFill>
                <a:latin typeface="Andalus" pitchFamily="2" charset="-78"/>
                <a:cs typeface="Andalus" pitchFamily="2" charset="-78"/>
              </a:rPr>
              <a:t> For Example this poster from Italy </a:t>
            </a:r>
            <a:r>
              <a:rPr lang="en-US" b="1" dirty="0">
                <a:solidFill>
                  <a:srgbClr val="FF0000"/>
                </a:solidFill>
                <a:latin typeface="Andalus" pitchFamily="2" charset="-78"/>
                <a:cs typeface="Andalus" pitchFamily="2" charset="-78"/>
              </a:rPr>
              <a:t>was ambivalent about its alliance with Germany, and artists were called on to stir the population with extreme images.</a:t>
            </a:r>
          </a:p>
        </p:txBody>
      </p:sp>
      <p:pic>
        <p:nvPicPr>
          <p:cNvPr id="9" name="Picture 8"/>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352800" y="304800"/>
            <a:ext cx="5486400" cy="6324600"/>
          </a:xfrm>
          <a:prstGeom prst="rect">
            <a:avLst/>
          </a:prstGeom>
        </p:spPr>
      </p:pic>
    </p:spTree>
    <p:extLst>
      <p:ext uri="{BB962C8B-B14F-4D97-AF65-F5344CB8AC3E}">
        <p14:creationId xmlns:p14="http://schemas.microsoft.com/office/powerpoint/2010/main" xmlns="" val="1720996736"/>
      </p:ext>
    </p:extLst>
  </p:cSld>
  <p:clrMapOvr>
    <a:masterClrMapping/>
  </p:clrMapOvr>
  <p:transition spd="med">
    <p:split orient="vert" dir="in"/>
    <p:sndAc>
      <p:stSnd>
        <p:snd r:embed="rId2" name="bomb.wav" builtIn="1"/>
      </p:stSnd>
    </p:sndAc>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TotalTime>
  <Words>357</Words>
  <Application>Microsoft Office PowerPoint</Application>
  <PresentationFormat>On-screen Show (4:3)</PresentationFormat>
  <Paragraphs>19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War Propaganda from WWII By: Greg Perry</vt:lpstr>
      <vt:lpstr>Slide 2</vt:lpstr>
      <vt:lpstr>Some of these propaganda posters are aggressive and to the point. Like this one below states that in order to keep our  boys safe then do your job.</vt:lpstr>
      <vt:lpstr>Some propaganda posters were mint to create a sense of pride in the people who looked upon them.</vt:lpstr>
      <vt:lpstr>Chart on Propaganda Use in Past American Wars:</vt:lpstr>
      <vt:lpstr>Slide 6</vt:lpstr>
      <vt:lpstr>Slide 7</vt:lpstr>
      <vt:lpstr>This German Poster Illustrated to the German People that Nothing could stop and The passage reads that the defeat of Russia is coming at full force.</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Fran</dc:creator>
  <cp:lastModifiedBy>Fran</cp:lastModifiedBy>
  <cp:revision>37</cp:revision>
  <dcterms:created xsi:type="dcterms:W3CDTF">2010-11-29T23:18:26Z</dcterms:created>
  <dcterms:modified xsi:type="dcterms:W3CDTF">2010-12-02T01:04:51Z</dcterms:modified>
</cp:coreProperties>
</file>